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3"/>
    <p:sldMasterId id="2147483661" r:id="rId4"/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6858000" cx="12192000"/>
  <p:notesSz cx="6858000" cy="9144000"/>
  <p:embeddedFontLst>
    <p:embeddedFont>
      <p:font typeface="Libre Franklin"/>
      <p:regular r:id="rId23"/>
      <p:bold r:id="rId24"/>
      <p:italic r:id="rId25"/>
      <p:boldItalic r:id="rId26"/>
    </p:embeddedFont>
    <p:embeddedFont>
      <p:font typeface="Franklin Gothic"/>
      <p:bold r:id="rId27"/>
    </p:embeddedFont>
    <p:embeddedFont>
      <p:font typeface="Gill Sans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LibreFranklin-bold.fntdata"/><Relationship Id="rId23" Type="http://schemas.openxmlformats.org/officeDocument/2006/relationships/font" Target="fonts/LibreFranklin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26" Type="http://schemas.openxmlformats.org/officeDocument/2006/relationships/font" Target="fonts/LibreFranklin-boldItalic.fntdata"/><Relationship Id="rId25" Type="http://schemas.openxmlformats.org/officeDocument/2006/relationships/font" Target="fonts/LibreFranklin-italic.fntdata"/><Relationship Id="rId28" Type="http://schemas.openxmlformats.org/officeDocument/2006/relationships/font" Target="fonts/GillSans-regular.fntdata"/><Relationship Id="rId27" Type="http://schemas.openxmlformats.org/officeDocument/2006/relationships/font" Target="fonts/FranklinGothic-bold.fntdata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29" Type="http://schemas.openxmlformats.org/officeDocument/2006/relationships/font" Target="fonts/GillSans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3d0fd46adc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13d0fd46adc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 txBox="1"/>
          <p:nvPr>
            <p:ph type="ctrTitle"/>
          </p:nvPr>
        </p:nvSpPr>
        <p:spPr>
          <a:xfrm>
            <a:off x="581191" y="1020431"/>
            <a:ext cx="10993549" cy="14750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Franklin Gothic"/>
              <a:buNone/>
              <a:defRPr sz="3600"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" type="subTitle"/>
          </p:nvPr>
        </p:nvSpPr>
        <p:spPr>
          <a:xfrm>
            <a:off x="581194" y="2495445"/>
            <a:ext cx="10993546" cy="590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472"/>
              <a:buNone/>
              <a:defRPr sz="1600" cap="none">
                <a:solidFill>
                  <a:schemeClr val="accen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288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196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012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012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1104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2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"/>
          <p:cNvSpPr txBox="1"/>
          <p:nvPr>
            <p:ph idx="11" type="ftr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"/>
          <p:cNvSpPr txBox="1"/>
          <p:nvPr>
            <p:ph idx="12" type="sldNum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3"/>
          <p:cNvSpPr txBox="1"/>
          <p:nvPr>
            <p:ph idx="11" type="ftr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3"/>
          <p:cNvSpPr txBox="1"/>
          <p:nvPr>
            <p:ph idx="12" type="sldNum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/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4"/>
          <p:cNvSpPr txBox="1"/>
          <p:nvPr>
            <p:ph type="title"/>
          </p:nvPr>
        </p:nvSpPr>
        <p:spPr>
          <a:xfrm>
            <a:off x="767857" y="933450"/>
            <a:ext cx="3031852" cy="172241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Franklin Gothic"/>
              <a:buNone/>
              <a:defRPr b="0" sz="2400"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4"/>
          <p:cNvSpPr txBox="1"/>
          <p:nvPr>
            <p:ph idx="1" type="body"/>
          </p:nvPr>
        </p:nvSpPr>
        <p:spPr>
          <a:xfrm>
            <a:off x="4900928" y="1179829"/>
            <a:ext cx="6650991" cy="46582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5440" lvl="0" marL="4572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840"/>
              <a:buChar char="◼"/>
              <a:defRPr sz="2000">
                <a:solidFill>
                  <a:schemeClr val="dk2"/>
                </a:solidFill>
              </a:defRPr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 sz="1800">
                <a:solidFill>
                  <a:schemeClr val="dk2"/>
                </a:solidFill>
              </a:defRPr>
            </a:lvl2pPr>
            <a:lvl3pPr indent="-322072" lvl="2" marL="1371600" algn="l">
              <a:spcBef>
                <a:spcPts val="600"/>
              </a:spcBef>
              <a:spcAft>
                <a:spcPts val="0"/>
              </a:spcAft>
              <a:buSzPts val="1472"/>
              <a:buChar char="◼"/>
              <a:defRPr sz="1600">
                <a:solidFill>
                  <a:schemeClr val="dk2"/>
                </a:solidFill>
              </a:defRPr>
            </a:lvl3pPr>
            <a:lvl4pPr indent="-310388" lvl="3" marL="18288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4pPr>
            <a:lvl5pPr indent="-310388" lvl="4" marL="22860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5pPr>
            <a:lvl6pPr indent="-310388" lvl="5" marL="27432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6pPr>
            <a:lvl7pPr indent="-310388" lvl="6" marL="32004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7pPr>
            <a:lvl8pPr indent="-310388" lvl="7" marL="36576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8pPr>
            <a:lvl9pPr indent="-310388" lvl="8" marL="4114800" algn="l">
              <a:spcBef>
                <a:spcPts val="600"/>
              </a:spcBef>
              <a:spcAft>
                <a:spcPts val="60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" name="Google Shape;104;p14"/>
          <p:cNvSpPr txBox="1"/>
          <p:nvPr>
            <p:ph idx="2" type="body"/>
          </p:nvPr>
        </p:nvSpPr>
        <p:spPr>
          <a:xfrm>
            <a:off x="767857" y="2836654"/>
            <a:ext cx="3031852" cy="30013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472"/>
              <a:buNone/>
              <a:defRPr sz="1600">
                <a:solidFill>
                  <a:srgbClr val="FFFFFF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012"/>
              <a:buNone/>
              <a:defRPr sz="11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/>
        </p:txBody>
      </p:sp>
      <p:sp>
        <p:nvSpPr>
          <p:cNvPr id="105" name="Google Shape;105;p14"/>
          <p:cNvSpPr txBox="1"/>
          <p:nvPr>
            <p:ph idx="10" type="dt"/>
          </p:nvPr>
        </p:nvSpPr>
        <p:spPr>
          <a:xfrm>
            <a:off x="7605951" y="6456916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4"/>
          <p:cNvSpPr txBox="1"/>
          <p:nvPr>
            <p:ph idx="11" type="ftr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4"/>
          <p:cNvSpPr txBox="1"/>
          <p:nvPr>
            <p:ph idx="12" type="sldNum"/>
          </p:nvPr>
        </p:nvSpPr>
        <p:spPr>
          <a:xfrm>
            <a:off x="10558300" y="6456916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 txBox="1"/>
          <p:nvPr>
            <p:ph type="title"/>
          </p:nvPr>
        </p:nvSpPr>
        <p:spPr>
          <a:xfrm>
            <a:off x="581193" y="4693389"/>
            <a:ext cx="11029616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Franklin Gothic"/>
              <a:buNone/>
              <a:defRPr b="0" sz="2400"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5"/>
          <p:cNvSpPr/>
          <p:nvPr>
            <p:ph idx="2" type="pic"/>
          </p:nvPr>
        </p:nvSpPr>
        <p:spPr>
          <a:xfrm>
            <a:off x="447817" y="641350"/>
            <a:ext cx="11290859" cy="3651249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15"/>
          <p:cNvSpPr txBox="1"/>
          <p:nvPr>
            <p:ph idx="1" type="body"/>
          </p:nvPr>
        </p:nvSpPr>
        <p:spPr>
          <a:xfrm>
            <a:off x="581192" y="5260127"/>
            <a:ext cx="11029617" cy="9981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472"/>
              <a:buNone/>
              <a:defRPr sz="16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104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/>
        </p:txBody>
      </p:sp>
      <p:sp>
        <p:nvSpPr>
          <p:cNvPr id="112" name="Google Shape;112;p15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5"/>
          <p:cNvSpPr txBox="1"/>
          <p:nvPr>
            <p:ph idx="11" type="ftr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5"/>
          <p:cNvSpPr txBox="1"/>
          <p:nvPr>
            <p:ph idx="12" type="sldNum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/>
          <p:nvPr>
            <p:ph type="title"/>
          </p:nvPr>
        </p:nvSpPr>
        <p:spPr>
          <a:xfrm>
            <a:off x="581192" y="702156"/>
            <a:ext cx="11029616" cy="11887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" type="body"/>
          </p:nvPr>
        </p:nvSpPr>
        <p:spPr>
          <a:xfrm>
            <a:off x="581192" y="2340864"/>
            <a:ext cx="11029615" cy="36344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"/>
          <p:cNvSpPr txBox="1"/>
          <p:nvPr>
            <p:ph idx="11" type="ftr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"/>
          <p:cNvSpPr txBox="1"/>
          <p:nvPr>
            <p:ph idx="12" type="sldNum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/>
          <p:nvPr>
            <p:ph type="title"/>
          </p:nvPr>
        </p:nvSpPr>
        <p:spPr>
          <a:xfrm>
            <a:off x="581192" y="702156"/>
            <a:ext cx="11029616" cy="11887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" type="body"/>
          </p:nvPr>
        </p:nvSpPr>
        <p:spPr>
          <a:xfrm>
            <a:off x="581192" y="2340864"/>
            <a:ext cx="11029615" cy="36344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1" type="ftr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2" type="sldNum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/>
          <p:nvPr>
            <p:ph type="title"/>
          </p:nvPr>
        </p:nvSpPr>
        <p:spPr>
          <a:xfrm>
            <a:off x="581192" y="702156"/>
            <a:ext cx="11029616" cy="11887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7"/>
          <p:cNvSpPr txBox="1"/>
          <p:nvPr>
            <p:ph idx="1" type="body"/>
          </p:nvPr>
        </p:nvSpPr>
        <p:spPr>
          <a:xfrm>
            <a:off x="581192" y="2340864"/>
            <a:ext cx="11029615" cy="36344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58" name="Google Shape;58;p7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7"/>
          <p:cNvSpPr txBox="1"/>
          <p:nvPr>
            <p:ph idx="11" type="ftr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2" type="sldNum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8"/>
          <p:cNvSpPr txBox="1"/>
          <p:nvPr>
            <p:ph type="ctrTitle"/>
          </p:nvPr>
        </p:nvSpPr>
        <p:spPr>
          <a:xfrm>
            <a:off x="581191" y="1020431"/>
            <a:ext cx="10993549" cy="14750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Franklin Gothic"/>
              <a:buNone/>
              <a:defRPr sz="3600"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1" type="subTitle"/>
          </p:nvPr>
        </p:nvSpPr>
        <p:spPr>
          <a:xfrm>
            <a:off x="581194" y="2495445"/>
            <a:ext cx="10993546" cy="590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472"/>
              <a:buNone/>
              <a:defRPr sz="1600" cap="none">
                <a:solidFill>
                  <a:schemeClr val="accen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288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196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012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012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1104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8"/>
          <p:cNvSpPr txBox="1"/>
          <p:nvPr>
            <p:ph idx="11" type="ftr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8"/>
          <p:cNvSpPr txBox="1"/>
          <p:nvPr>
            <p:ph idx="12" type="sldNum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/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9"/>
          <p:cNvSpPr txBox="1"/>
          <p:nvPr>
            <p:ph type="title"/>
          </p:nvPr>
        </p:nvSpPr>
        <p:spPr>
          <a:xfrm>
            <a:off x="581193" y="2393950"/>
            <a:ext cx="11029615" cy="21474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Franklin Gothic"/>
              <a:buNone/>
              <a:defRPr b="0" sz="3600" cap="none"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9"/>
          <p:cNvSpPr txBox="1"/>
          <p:nvPr>
            <p:ph idx="1" type="body"/>
          </p:nvPr>
        </p:nvSpPr>
        <p:spPr>
          <a:xfrm>
            <a:off x="581192" y="4541417"/>
            <a:ext cx="11029615" cy="600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656"/>
              <a:buNone/>
              <a:defRPr sz="1800" cap="none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656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9"/>
          <p:cNvSpPr txBox="1"/>
          <p:nvPr>
            <p:ph idx="11" type="ftr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9"/>
          <p:cNvSpPr txBox="1"/>
          <p:nvPr>
            <p:ph idx="12" type="sldNum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0"/>
          <p:cNvSpPr txBox="1"/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581193" y="2228003"/>
            <a:ext cx="5194767" cy="36330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78" name="Google Shape;78;p10"/>
          <p:cNvSpPr txBox="1"/>
          <p:nvPr>
            <p:ph idx="2" type="body"/>
          </p:nvPr>
        </p:nvSpPr>
        <p:spPr>
          <a:xfrm>
            <a:off x="6416039" y="2228003"/>
            <a:ext cx="5194769" cy="36330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79" name="Google Shape;79;p10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0"/>
          <p:cNvSpPr txBox="1"/>
          <p:nvPr>
            <p:ph idx="11" type="ftr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0"/>
          <p:cNvSpPr txBox="1"/>
          <p:nvPr>
            <p:ph idx="12" type="sldNum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/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" type="body"/>
          </p:nvPr>
        </p:nvSpPr>
        <p:spPr>
          <a:xfrm>
            <a:off x="581191" y="2250891"/>
            <a:ext cx="5194769" cy="5577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840"/>
              <a:buNone/>
              <a:defRPr b="0" sz="20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4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56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72"/>
              <a:buNone/>
              <a:defRPr b="1" sz="1600"/>
            </a:lvl9pPr>
          </a:lstStyle>
          <a:p/>
        </p:txBody>
      </p:sp>
      <p:sp>
        <p:nvSpPr>
          <p:cNvPr id="85" name="Google Shape;85;p11"/>
          <p:cNvSpPr txBox="1"/>
          <p:nvPr>
            <p:ph idx="2" type="body"/>
          </p:nvPr>
        </p:nvSpPr>
        <p:spPr>
          <a:xfrm>
            <a:off x="581194" y="2926052"/>
            <a:ext cx="5194766" cy="2934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3756" lvl="0" marL="45720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86" name="Google Shape;86;p11"/>
          <p:cNvSpPr txBox="1"/>
          <p:nvPr>
            <p:ph idx="3" type="body"/>
          </p:nvPr>
        </p:nvSpPr>
        <p:spPr>
          <a:xfrm>
            <a:off x="6416039" y="2250892"/>
            <a:ext cx="5194770" cy="553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40"/>
              <a:buFont typeface="Noto Sans Symbols"/>
              <a:buNone/>
              <a:defRPr b="0" sz="20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4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56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72"/>
              <a:buNone/>
              <a:defRPr b="1" sz="1600"/>
            </a:lvl9pPr>
          </a:lstStyle>
          <a:p/>
        </p:txBody>
      </p:sp>
      <p:sp>
        <p:nvSpPr>
          <p:cNvPr id="87" name="Google Shape;87;p11"/>
          <p:cNvSpPr txBox="1"/>
          <p:nvPr>
            <p:ph idx="4" type="body"/>
          </p:nvPr>
        </p:nvSpPr>
        <p:spPr>
          <a:xfrm>
            <a:off x="6416037" y="2926052"/>
            <a:ext cx="5194771" cy="2934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3756" lvl="0" marL="45720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88" name="Google Shape;88;p11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1"/>
          <p:cNvSpPr txBox="1"/>
          <p:nvPr>
            <p:ph idx="11" type="ftr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1"/>
          <p:cNvSpPr txBox="1"/>
          <p:nvPr>
            <p:ph idx="12" type="sldNum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2"/>
          <p:cNvSpPr txBox="1"/>
          <p:nvPr>
            <p:ph type="title"/>
          </p:nvPr>
        </p:nvSpPr>
        <p:spPr>
          <a:xfrm>
            <a:off x="575894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2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2"/>
          <p:cNvSpPr txBox="1"/>
          <p:nvPr>
            <p:ph idx="11" type="ftr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2"/>
          <p:cNvSpPr txBox="1"/>
          <p:nvPr>
            <p:ph idx="12" type="sldNum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theme" Target="../theme/theme2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10" Type="http://schemas.openxmlformats.org/officeDocument/2006/relationships/theme" Target="../theme/theme4.xml"/><Relationship Id="rId9" Type="http://schemas.openxmlformats.org/officeDocument/2006/relationships/slideLayout" Target="../slideLayouts/slideLayout12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slideLayout" Target="../slideLayouts/slideLayout10.xml"/><Relationship Id="rId8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8D8D8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ranklin Gothic"/>
              <a:buNone/>
              <a:defRPr b="0" i="0" sz="2800" u="none" cap="none" strike="noStrike">
                <a:solidFill>
                  <a:srgbClr val="3F3F3F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27914" lvl="0" marL="457200" marR="0" rtl="0" algn="l">
              <a:lnSpc>
                <a:spcPct val="110000"/>
              </a:lnSpc>
              <a:spcBef>
                <a:spcPts val="340"/>
              </a:spcBef>
              <a:spcAft>
                <a:spcPts val="0"/>
              </a:spcAft>
              <a:buClr>
                <a:schemeClr val="accent1"/>
              </a:buClr>
              <a:buSzPts val="1564"/>
              <a:buFont typeface="Noto Sans Symbols"/>
              <a:buChar char="◼"/>
              <a:defRPr b="0" i="0" sz="1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10387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88"/>
              <a:buFont typeface="Noto Sans Symbols"/>
              <a:buChar char="◼"/>
              <a:defRPr b="0" i="0" sz="14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04546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196"/>
              <a:buFont typeface="Noto Sans Symbols"/>
              <a:buChar char="◼"/>
              <a:defRPr b="0" i="0" sz="13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292861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12"/>
              <a:buFont typeface="Noto Sans Symbols"/>
              <a:buChar char="◼"/>
              <a:defRPr b="0" i="0" sz="11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292861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12"/>
              <a:buFont typeface="Noto Sans Symbols"/>
              <a:buChar char="◼"/>
              <a:defRPr b="0" i="0" sz="11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298704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298704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298703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298703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" name="Google Shape;15;p1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1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800"/>
              <a:buFont typeface="Franklin Gothic"/>
              <a:buNone/>
              <a:defRPr b="0" i="0" sz="2800" u="none" cap="none" strike="noStrike">
                <a:solidFill>
                  <a:srgbClr val="FEFEFE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27914" lvl="0" marL="457200" marR="0" rtl="0" algn="l">
              <a:lnSpc>
                <a:spcPct val="110000"/>
              </a:lnSpc>
              <a:spcBef>
                <a:spcPts val="340"/>
              </a:spcBef>
              <a:spcAft>
                <a:spcPts val="0"/>
              </a:spcAft>
              <a:buClr>
                <a:schemeClr val="accent1"/>
              </a:buClr>
              <a:buSzPts val="1564"/>
              <a:buFont typeface="Noto Sans Symbols"/>
              <a:buChar char="◼"/>
              <a:defRPr b="0" i="0" sz="1700" u="none" cap="none" strike="noStrike">
                <a:solidFill>
                  <a:srgbClr val="FEFEFE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10387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88"/>
              <a:buFont typeface="Noto Sans Symbols"/>
              <a:buChar char="◼"/>
              <a:defRPr b="0" i="0" sz="1400" u="none" cap="none" strike="noStrike">
                <a:solidFill>
                  <a:srgbClr val="FEFEFE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04546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196"/>
              <a:buFont typeface="Noto Sans Symbols"/>
              <a:buChar char="◼"/>
              <a:defRPr b="0" i="0" sz="1300" u="none" cap="none" strike="noStrike">
                <a:solidFill>
                  <a:srgbClr val="FEFEFE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292861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12"/>
              <a:buFont typeface="Noto Sans Symbols"/>
              <a:buChar char="◼"/>
              <a:defRPr b="0" i="0" sz="1100" u="none" cap="none" strike="noStrike">
                <a:solidFill>
                  <a:srgbClr val="FEFEFE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292861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12"/>
              <a:buFont typeface="Noto Sans Symbols"/>
              <a:buChar char="◼"/>
              <a:defRPr b="0" i="0" sz="1100" u="none" cap="none" strike="noStrike">
                <a:solidFill>
                  <a:srgbClr val="FEFEFE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298704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298704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298703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298703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EFEFE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35" name="Google Shape;35;p4"/>
          <p:cNvSpPr txBox="1"/>
          <p:nvPr>
            <p:ph idx="11" type="ftr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EFEFE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36" name="Google Shape;36;p4"/>
          <p:cNvSpPr txBox="1"/>
          <p:nvPr>
            <p:ph idx="12" type="sldNum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FEFEFE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FEFEFE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FEFEFE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FEFEFE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FEFEFE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FEFEFE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FEFEFE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FEFEFE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FEFEFE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" name="Google Shape;37;p4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4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0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8D8D8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/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ranklin Gothic"/>
              <a:buNone/>
              <a:defRPr b="0" i="0" sz="2800" u="none" cap="none" strike="noStrike">
                <a:solidFill>
                  <a:srgbClr val="3F3F3F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6"/>
          <p:cNvSpPr txBox="1"/>
          <p:nvPr>
            <p:ph idx="1" type="body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27914" lvl="0" marL="457200" marR="0" rtl="0" algn="l">
              <a:lnSpc>
                <a:spcPct val="110000"/>
              </a:lnSpc>
              <a:spcBef>
                <a:spcPts val="340"/>
              </a:spcBef>
              <a:spcAft>
                <a:spcPts val="0"/>
              </a:spcAft>
              <a:buClr>
                <a:schemeClr val="accent1"/>
              </a:buClr>
              <a:buSzPts val="1564"/>
              <a:buFont typeface="Noto Sans Symbols"/>
              <a:buChar char="◼"/>
              <a:defRPr b="0" i="0" sz="1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10387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88"/>
              <a:buFont typeface="Noto Sans Symbols"/>
              <a:buChar char="◼"/>
              <a:defRPr b="0" i="0" sz="14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04546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196"/>
              <a:buFont typeface="Noto Sans Symbols"/>
              <a:buChar char="◼"/>
              <a:defRPr b="0" i="0" sz="13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292861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12"/>
              <a:buFont typeface="Noto Sans Symbols"/>
              <a:buChar char="◼"/>
              <a:defRPr b="0" i="0" sz="11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292861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12"/>
              <a:buFont typeface="Noto Sans Symbols"/>
              <a:buChar char="◼"/>
              <a:defRPr b="0" i="0" sz="11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298704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298704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298703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298703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49" name="Google Shape;49;p6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50" name="Google Shape;50;p6"/>
          <p:cNvSpPr txBox="1"/>
          <p:nvPr>
            <p:ph idx="11" type="ftr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" name="Google Shape;52;p6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6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6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hub.arcgis.com/datasets/TrainingServices::-bigfoot-sightings/explore?location=27.848424%2C-103.774481%2C4.00" TargetMode="External"/><Relationship Id="rId4" Type="http://schemas.openxmlformats.org/officeDocument/2006/relationships/hyperlink" Target="https://data.world/timothyrenner/bfro-sightings-data" TargetMode="External"/><Relationship Id="rId5" Type="http://schemas.openxmlformats.org/officeDocument/2006/relationships/hyperlink" Target="https://cdn.pixabay.com/photo/2022/01/14/04/02/bigfoot-6936421__340.png" TargetMode="External"/><Relationship Id="rId6" Type="http://schemas.openxmlformats.org/officeDocument/2006/relationships/hyperlink" Target="https://www.outsideonline.com/gallery/10-most-convincing-bigfoot-sightings/" TargetMode="External"/><Relationship Id="rId7" Type="http://schemas.openxmlformats.org/officeDocument/2006/relationships/hyperlink" Target="https://cdn.pixabay.com/" TargetMode="External"/><Relationship Id="rId8" Type="http://schemas.openxmlformats.org/officeDocument/2006/relationships/hyperlink" Target="http://www.outsideonline.com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62626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20" name="Google Shape;120;p16"/>
          <p:cNvSpPr/>
          <p:nvPr/>
        </p:nvSpPr>
        <p:spPr>
          <a:xfrm>
            <a:off x="446534" y="455422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/>
          <p:nvPr/>
        </p:nvSpPr>
        <p:spPr>
          <a:xfrm>
            <a:off x="4244341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6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6"/>
          <p:cNvSpPr/>
          <p:nvPr/>
        </p:nvSpPr>
        <p:spPr>
          <a:xfrm>
            <a:off x="446533" y="4199467"/>
            <a:ext cx="11296733" cy="2191098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 txBox="1"/>
          <p:nvPr>
            <p:ph type="ctrTitle"/>
          </p:nvPr>
        </p:nvSpPr>
        <p:spPr>
          <a:xfrm>
            <a:off x="627120" y="4319752"/>
            <a:ext cx="10947620" cy="115595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ranklin Gothic"/>
              <a:buNone/>
            </a:pPr>
            <a:r>
              <a:rPr lang="en-US">
                <a:solidFill>
                  <a:srgbClr val="FFFFFF"/>
                </a:solidFill>
              </a:rPr>
              <a:t>TEAM 3: HARRY &amp; THE HENDERSONS </a:t>
            </a:r>
            <a:endParaRPr/>
          </a:p>
        </p:txBody>
      </p:sp>
      <p:sp>
        <p:nvSpPr>
          <p:cNvPr id="125" name="Google Shape;125;p16"/>
          <p:cNvSpPr txBox="1"/>
          <p:nvPr>
            <p:ph idx="1" type="subTitle"/>
          </p:nvPr>
        </p:nvSpPr>
        <p:spPr>
          <a:xfrm>
            <a:off x="687220" y="5475712"/>
            <a:ext cx="10887519" cy="476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25000" lnSpcReduction="20000"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92000"/>
              <a:buNone/>
            </a:pPr>
            <a:r>
              <a:rPr b="1" lang="en-US" sz="5600"/>
              <a:t>DAN DAVIES, STEFANIE GAGNON, CHRIS PARTEE, KHANH LE</a:t>
            </a:r>
            <a:endParaRPr sz="5600"/>
          </a:p>
          <a:p>
            <a:pPr indent="0" lvl="0" marL="0" rtl="0" algn="l">
              <a:lnSpc>
                <a:spcPct val="110000"/>
              </a:lnSpc>
              <a:spcBef>
                <a:spcPts val="680"/>
              </a:spcBef>
              <a:spcAft>
                <a:spcPts val="0"/>
              </a:spcAft>
              <a:buSzPct val="92000"/>
              <a:buNone/>
            </a:pPr>
            <a:br>
              <a:rPr lang="en-US"/>
            </a:br>
            <a:endParaRPr>
              <a:solidFill>
                <a:srgbClr val="FFFFFF"/>
              </a:solidFill>
            </a:endParaRPr>
          </a:p>
        </p:txBody>
      </p:sp>
      <p:pic>
        <p:nvPicPr>
          <p:cNvPr id="126" name="Google Shape;12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525" y="607675"/>
            <a:ext cx="11296750" cy="353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2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2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5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5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5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5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ibre Franklin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98" name="Google Shape;198;p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5"/>
          <p:cNvSpPr txBox="1"/>
          <p:nvPr>
            <p:ph type="title"/>
          </p:nvPr>
        </p:nvSpPr>
        <p:spPr>
          <a:xfrm>
            <a:off x="638620" y="863695"/>
            <a:ext cx="3511233" cy="37799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ranklin Gothic"/>
              <a:buNone/>
            </a:pPr>
            <a:r>
              <a:rPr lang="en-US" sz="3600">
                <a:solidFill>
                  <a:schemeClr val="lt1"/>
                </a:solidFill>
              </a:rPr>
              <a:t>FINDINGS</a:t>
            </a:r>
            <a:endParaRPr/>
          </a:p>
        </p:txBody>
      </p:sp>
      <p:sp>
        <p:nvSpPr>
          <p:cNvPr id="200" name="Google Shape;200;p25"/>
          <p:cNvSpPr/>
          <p:nvPr/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1" name="Google Shape;20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4088" y="1328138"/>
            <a:ext cx="7191375" cy="410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6"/>
          <p:cNvSpPr txBox="1"/>
          <p:nvPr>
            <p:ph type="title"/>
          </p:nvPr>
        </p:nvSpPr>
        <p:spPr>
          <a:xfrm>
            <a:off x="581192" y="702156"/>
            <a:ext cx="11029616" cy="11887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ranklin Gothic"/>
              <a:buNone/>
            </a:pPr>
            <a:r>
              <a:rPr lang="en-US"/>
              <a:t>FINDINGS</a:t>
            </a:r>
            <a:endParaRPr/>
          </a:p>
        </p:txBody>
      </p:sp>
      <p:sp>
        <p:nvSpPr>
          <p:cNvPr id="207" name="Google Shape;207;p26"/>
          <p:cNvSpPr txBox="1"/>
          <p:nvPr>
            <p:ph idx="1" type="body"/>
          </p:nvPr>
        </p:nvSpPr>
        <p:spPr>
          <a:xfrm>
            <a:off x="581192" y="2340864"/>
            <a:ext cx="11029615" cy="36344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06000" lvl="0" marL="3060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656"/>
              <a:buChar char="◼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Which region have a </a:t>
            </a:r>
            <a:r>
              <a:rPr lang="en-US" sz="1800">
                <a:latin typeface="Arial"/>
                <a:ea typeface="Arial"/>
                <a:cs typeface="Arial"/>
                <a:sym typeface="Arial"/>
              </a:rPr>
              <a:t>higher density of sasquatch incidents.</a:t>
            </a:r>
            <a:endParaRPr/>
          </a:p>
          <a:p>
            <a:pPr indent="-306000" lvl="0" marL="306000" rtl="0" algn="l">
              <a:lnSpc>
                <a:spcPct val="110000"/>
              </a:lnSpc>
              <a:spcBef>
                <a:spcPts val="960"/>
              </a:spcBef>
              <a:spcAft>
                <a:spcPts val="0"/>
              </a:spcAft>
              <a:buSzPts val="1656"/>
              <a:buChar char="◼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Distribution of bigfoot sightings by year</a:t>
            </a:r>
            <a:endParaRPr/>
          </a:p>
          <a:p>
            <a:pPr indent="-306000" lvl="0" marL="306000" rtl="0" algn="l">
              <a:lnSpc>
                <a:spcPct val="110000"/>
              </a:lnSpc>
              <a:spcBef>
                <a:spcPts val="960"/>
              </a:spcBef>
              <a:spcAft>
                <a:spcPts val="0"/>
              </a:spcAft>
              <a:buSzPts val="1656"/>
              <a:buChar char="◼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Distribution of bigfoot sightings by class.</a:t>
            </a:r>
            <a:endParaRPr/>
          </a:p>
          <a:p>
            <a:pPr indent="-206686" lvl="0" marL="306000" rtl="0" algn="l">
              <a:lnSpc>
                <a:spcPct val="110000"/>
              </a:lnSpc>
              <a:spcBef>
                <a:spcPts val="940"/>
              </a:spcBef>
              <a:spcAft>
                <a:spcPts val="0"/>
              </a:spcAft>
              <a:buSzPts val="1564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7"/>
          <p:cNvSpPr txBox="1"/>
          <p:nvPr>
            <p:ph type="title"/>
          </p:nvPr>
        </p:nvSpPr>
        <p:spPr>
          <a:xfrm>
            <a:off x="2398175" y="897025"/>
            <a:ext cx="7395600" cy="8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Regions with high density of Bigfoot incidents</a:t>
            </a:r>
            <a:endParaRPr/>
          </a:p>
        </p:txBody>
      </p:sp>
      <p:pic>
        <p:nvPicPr>
          <p:cNvPr id="213" name="Google Shape;21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7900" y="1956225"/>
            <a:ext cx="7696200" cy="381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6024" y="1263925"/>
            <a:ext cx="3733775" cy="4518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0825" y="1263925"/>
            <a:ext cx="4308082" cy="451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9"/>
          <p:cNvSpPr txBox="1"/>
          <p:nvPr>
            <p:ph type="title"/>
          </p:nvPr>
        </p:nvSpPr>
        <p:spPr>
          <a:xfrm>
            <a:off x="581192" y="702156"/>
            <a:ext cx="11029616" cy="11887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ranklin Gothic"/>
              <a:buNone/>
            </a:pPr>
            <a:r>
              <a:rPr lang="en-US"/>
              <a:t>QUESTIONS FOR FURTHER EXPLORATION</a:t>
            </a:r>
            <a:endParaRPr/>
          </a:p>
        </p:txBody>
      </p:sp>
      <p:sp>
        <p:nvSpPr>
          <p:cNvPr id="225" name="Google Shape;225;p29"/>
          <p:cNvSpPr txBox="1"/>
          <p:nvPr>
            <p:ph idx="1" type="body"/>
          </p:nvPr>
        </p:nvSpPr>
        <p:spPr>
          <a:xfrm>
            <a:off x="581192" y="2340864"/>
            <a:ext cx="11029615" cy="36344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06000" lvl="0" marL="3060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656"/>
              <a:buChar char="◼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Using an API to compare to sighting locations to see where Bigfoot shops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15144" lvl="0" marL="3060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◼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create a story plot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15144" lvl="0" marL="3060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◼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comparing against regional resources: vegetation, rainfall, etc.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200844" lvl="0" marL="306000" rtl="0" algn="l">
              <a:lnSpc>
                <a:spcPct val="110000"/>
              </a:lnSpc>
              <a:spcBef>
                <a:spcPts val="960"/>
              </a:spcBef>
              <a:spcAft>
                <a:spcPts val="0"/>
              </a:spcAft>
              <a:buSzPts val="1656"/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 txBox="1"/>
          <p:nvPr>
            <p:ph type="title"/>
          </p:nvPr>
        </p:nvSpPr>
        <p:spPr>
          <a:xfrm>
            <a:off x="581192" y="702156"/>
            <a:ext cx="11029616" cy="11887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ranklin Gothic"/>
              <a:buNone/>
            </a:pPr>
            <a:r>
              <a:rPr lang="en-US"/>
              <a:t>REFERENCES:</a:t>
            </a:r>
            <a:endParaRPr/>
          </a:p>
        </p:txBody>
      </p:sp>
      <p:sp>
        <p:nvSpPr>
          <p:cNvPr id="231" name="Google Shape;231;p30"/>
          <p:cNvSpPr txBox="1"/>
          <p:nvPr>
            <p:ph idx="1" type="body"/>
          </p:nvPr>
        </p:nvSpPr>
        <p:spPr>
          <a:xfrm>
            <a:off x="581192" y="2340864"/>
            <a:ext cx="11029615" cy="36344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06000" lvl="0" marL="3060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1656"/>
              <a:buChar char="◼"/>
            </a:pPr>
            <a:r>
              <a:rPr i="0" lang="en-US" sz="1800" u="sng" strike="noStrike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https://hub.arcgis.com/datasets/TrainingServices::-bigfoot-sightings/explore?location=27.848424%2C-103.774481%2C4.00</a:t>
            </a:r>
            <a:endParaRPr i="0" sz="1800" u="none" strike="noStrike"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6000" lvl="0" marL="306000" rtl="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Clr>
                <a:srgbClr val="6D9EEB"/>
              </a:buClr>
              <a:buSzPts val="1656"/>
              <a:buChar char="◼"/>
            </a:pPr>
            <a:r>
              <a:rPr i="0" lang="en-US" sz="1800" u="sng" strike="noStrike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https://data.world/timothyrenner/bfro-sightings-data</a:t>
            </a:r>
            <a:endParaRPr i="0" sz="1800" u="none" strike="noStrike"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6000" lvl="0" marL="306000" rtl="0" algn="l">
              <a:lnSpc>
                <a:spcPct val="110000"/>
              </a:lnSpc>
              <a:spcBef>
                <a:spcPts val="960"/>
              </a:spcBef>
              <a:spcAft>
                <a:spcPts val="0"/>
              </a:spcAft>
              <a:buClr>
                <a:srgbClr val="6D9EEB"/>
              </a:buClr>
              <a:buSzPts val="1656"/>
              <a:buChar char="◼"/>
            </a:pPr>
            <a:r>
              <a:rPr lang="en-US" sz="1800" u="sng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https://cdn.pixabay.com/photo/2022/01/14/04/02/bigfoot-6936421__340.png</a:t>
            </a:r>
            <a:endParaRPr sz="1800"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6000" lvl="0" marL="306000" rtl="0" algn="l">
              <a:lnSpc>
                <a:spcPct val="110000"/>
              </a:lnSpc>
              <a:spcBef>
                <a:spcPts val="960"/>
              </a:spcBef>
              <a:spcAft>
                <a:spcPts val="0"/>
              </a:spcAft>
              <a:buClr>
                <a:srgbClr val="6D9EEB"/>
              </a:buClr>
              <a:buSzPts val="1656"/>
              <a:buChar char="◼"/>
            </a:pPr>
            <a:r>
              <a:rPr lang="en-US" sz="1800" u="sng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https://www.outsideonline.com/gallery/10-most-convincing-bigfoot-sightings/</a:t>
            </a:r>
            <a:endParaRPr sz="1800"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6000" lvl="0" marL="3060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656"/>
              <a:buFont typeface="Arial"/>
              <a:buChar char="◼"/>
            </a:pPr>
            <a:r>
              <a:rPr lang="en-US" sz="18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Scraping bigfoot image from </a:t>
            </a:r>
            <a:r>
              <a:rPr lang="en-US" sz="1800" u="sng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https://cdn.pixabay.com/</a:t>
            </a:r>
            <a:endParaRPr sz="1800"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6000" lvl="0" marL="3060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656"/>
              <a:buFont typeface="Arial"/>
              <a:buChar char="◼"/>
            </a:pPr>
            <a:r>
              <a:rPr lang="en-US" sz="18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Scraping news and images from </a:t>
            </a:r>
            <a:r>
              <a:rPr lang="en-US" sz="1800" u="sng">
                <a:solidFill>
                  <a:srgbClr val="6D9EEB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www.outsideonline.com</a:t>
            </a:r>
            <a:endParaRPr sz="1800"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0844" lvl="0" marL="306000" rtl="0" algn="l">
              <a:lnSpc>
                <a:spcPct val="110000"/>
              </a:lnSpc>
              <a:spcBef>
                <a:spcPts val="960"/>
              </a:spcBef>
              <a:spcAft>
                <a:spcPts val="0"/>
              </a:spcAft>
              <a:buSzPts val="1656"/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200844" lvl="0" marL="306000" rtl="0" algn="l">
              <a:lnSpc>
                <a:spcPct val="110000"/>
              </a:lnSpc>
              <a:spcBef>
                <a:spcPts val="960"/>
              </a:spcBef>
              <a:spcAft>
                <a:spcPts val="0"/>
              </a:spcAft>
              <a:buSzPts val="1656"/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37" name="Google Shape;237;p31"/>
          <p:cNvSpPr/>
          <p:nvPr/>
        </p:nvSpPr>
        <p:spPr>
          <a:xfrm>
            <a:off x="446534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1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1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40" name="Google Shape;240;p31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1"/>
          <p:cNvSpPr txBox="1"/>
          <p:nvPr>
            <p:ph idx="1" type="body"/>
          </p:nvPr>
        </p:nvSpPr>
        <p:spPr>
          <a:xfrm>
            <a:off x="671513" y="2536031"/>
            <a:ext cx="3123783" cy="3671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656"/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  <a:r>
              <a:rPr b="0" i="0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here do you think you can see BIGFOOT?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960"/>
              </a:spcBef>
              <a:spcAft>
                <a:spcPts val="0"/>
              </a:spcAft>
              <a:buSzPts val="1656"/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…  in your BACKYARD?</a:t>
            </a:r>
            <a:endParaRPr/>
          </a:p>
          <a:p>
            <a:pPr indent="-206686" lvl="0" marL="306000" rtl="0" algn="l">
              <a:lnSpc>
                <a:spcPct val="110000"/>
              </a:lnSpc>
              <a:spcBef>
                <a:spcPts val="940"/>
              </a:spcBef>
              <a:spcAft>
                <a:spcPts val="0"/>
              </a:spcAft>
              <a:buSzPts val="1564"/>
              <a:buNone/>
            </a:pPr>
            <a:r>
              <a:t/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2" name="Google Shape;24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1825" y="601200"/>
            <a:ext cx="7503648" cy="578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7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7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7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ibre Franklin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6" name="Google Shape;136;p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7"/>
          <p:cNvSpPr txBox="1"/>
          <p:nvPr>
            <p:ph type="title"/>
          </p:nvPr>
        </p:nvSpPr>
        <p:spPr>
          <a:xfrm>
            <a:off x="638620" y="863695"/>
            <a:ext cx="3511233" cy="37799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ranklin Gothic"/>
              <a:buNone/>
            </a:pPr>
            <a:r>
              <a:rPr lang="en-US" sz="3600">
                <a:solidFill>
                  <a:schemeClr val="lt1"/>
                </a:solidFill>
              </a:rPr>
              <a:t>DATA </a:t>
            </a:r>
            <a:br>
              <a:rPr lang="en-US" sz="3600">
                <a:solidFill>
                  <a:schemeClr val="lt1"/>
                </a:solidFill>
              </a:rPr>
            </a:br>
            <a:r>
              <a:rPr lang="en-US" sz="3600">
                <a:solidFill>
                  <a:schemeClr val="lt1"/>
                </a:solidFill>
              </a:rPr>
              <a:t>OVERVIEW</a:t>
            </a:r>
            <a:endParaRPr/>
          </a:p>
        </p:txBody>
      </p:sp>
      <p:sp>
        <p:nvSpPr>
          <p:cNvPr id="138" name="Google Shape;138;p17"/>
          <p:cNvSpPr/>
          <p:nvPr/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5800" y="457200"/>
            <a:ext cx="4236800" cy="60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8D8D8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8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8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8"/>
          <p:cNvSpPr txBox="1"/>
          <p:nvPr/>
        </p:nvSpPr>
        <p:spPr>
          <a:xfrm>
            <a:off x="347300" y="686925"/>
            <a:ext cx="5074800" cy="57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 u="sng">
                <a:solidFill>
                  <a:srgbClr val="3F3F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DATA OVERVIEW</a:t>
            </a:r>
            <a:endParaRPr b="1" sz="2100" u="sng">
              <a:solidFill>
                <a:srgbClr val="3F3F3F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333756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1656"/>
              <a:buFont typeface="Franklin Gothic"/>
              <a:buChar char="◼"/>
            </a:pPr>
            <a:r>
              <a:rPr lang="en-US" sz="1800">
                <a:solidFill>
                  <a:srgbClr val="3F3F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The data was derived from data provided by the Bigfoot Field Research Organization (BFRO), DataWorld.</a:t>
            </a:r>
            <a:endParaRPr sz="1800">
              <a:solidFill>
                <a:srgbClr val="3F3F3F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333756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1656"/>
              <a:buFont typeface="Franklin Gothic"/>
              <a:buChar char="◼"/>
            </a:pPr>
            <a:r>
              <a:rPr lang="en-US" sz="1800">
                <a:solidFill>
                  <a:srgbClr val="3F3F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BFRO is an organization dedicated to investigating the bigfoot / sasquatch mystery.</a:t>
            </a:r>
            <a:endParaRPr sz="1800">
              <a:solidFill>
                <a:srgbClr val="3F3F3F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333756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1656"/>
              <a:buFont typeface="Franklin Gothic"/>
              <a:buChar char="◼"/>
            </a:pPr>
            <a:r>
              <a:rPr lang="en-US" sz="1800">
                <a:solidFill>
                  <a:srgbClr val="3F3F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Incident information is collected by a Sighting Report Form on BFROs site that is saved to a server.</a:t>
            </a:r>
            <a:endParaRPr sz="1800">
              <a:solidFill>
                <a:srgbClr val="3F3F3F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0" lvl="0" marL="3060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 u="sng">
              <a:solidFill>
                <a:srgbClr val="3F3F3F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 u="sng">
                <a:latin typeface="Franklin Gothic"/>
                <a:ea typeface="Franklin Gothic"/>
                <a:cs typeface="Franklin Gothic"/>
                <a:sym typeface="Franklin Gothic"/>
              </a:rPr>
              <a:t>Tools Used</a:t>
            </a:r>
            <a:endParaRPr b="1" sz="2100" u="sng"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1800"/>
              <a:buFont typeface="Franklin Gothic"/>
              <a:buChar char="❏"/>
            </a:pPr>
            <a:r>
              <a:rPr lang="en-US" sz="1800">
                <a:solidFill>
                  <a:srgbClr val="3F3F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We used an ETL script in dealing with our data.</a:t>
            </a:r>
            <a:endParaRPr sz="1800">
              <a:solidFill>
                <a:srgbClr val="3F3F3F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1800"/>
              <a:buFont typeface="Franklin Gothic"/>
              <a:buChar char="❏"/>
            </a:pPr>
            <a:r>
              <a:rPr lang="en-US" sz="1800">
                <a:solidFill>
                  <a:srgbClr val="3F3F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Jupyter Notebook/Python - To clean up CSV to be used and uploaded, also to scrap a site of </a:t>
            </a:r>
            <a:r>
              <a:rPr lang="en-US" sz="1800">
                <a:solidFill>
                  <a:srgbClr val="3F3F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photos and their descriptions.</a:t>
            </a:r>
            <a:endParaRPr sz="1800">
              <a:solidFill>
                <a:srgbClr val="3F3F3F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1800"/>
              <a:buFont typeface="Franklin Gothic"/>
              <a:buChar char="❏"/>
            </a:pPr>
            <a:r>
              <a:rPr lang="en-US" sz="1800">
                <a:solidFill>
                  <a:srgbClr val="3F3F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MongoDB - data was imported to a DataBase for our dashboard to use</a:t>
            </a:r>
            <a:endParaRPr sz="1800">
              <a:solidFill>
                <a:srgbClr val="3F3F3F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148" name="Google Shape;14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6375" y="686922"/>
            <a:ext cx="5709095" cy="6001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9"/>
          <p:cNvSpPr txBox="1"/>
          <p:nvPr>
            <p:ph idx="1" type="body"/>
          </p:nvPr>
        </p:nvSpPr>
        <p:spPr>
          <a:xfrm>
            <a:off x="581200" y="1248225"/>
            <a:ext cx="11029500" cy="54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06000" lvl="0" marL="3060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656"/>
              <a:buChar char="◼"/>
            </a:pPr>
            <a:r>
              <a:rPr b="0" i="0" lang="en-US" sz="18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Visualize dataset: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960"/>
              </a:spcBef>
              <a:spcAft>
                <a:spcPts val="0"/>
              </a:spcAft>
              <a:buSzPts val="1656"/>
              <a:buNone/>
            </a:pPr>
            <a:r>
              <a:rPr b="0" i="0" lang="en-US" sz="18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	Get the data:</a:t>
            </a:r>
            <a:endParaRPr/>
          </a:p>
          <a:p>
            <a:pPr indent="-285750" lvl="1" marL="742950" rtl="0" algn="l">
              <a:spcBef>
                <a:spcPts val="960"/>
              </a:spcBef>
              <a:spcAft>
                <a:spcPts val="0"/>
              </a:spcAft>
              <a:buSzPts val="1656"/>
              <a:buFont typeface="Arial"/>
              <a:buChar char="•"/>
            </a:pPr>
            <a:r>
              <a:rPr b="0" i="0" lang="en-US" sz="18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The BFRO provides sighting data in numbers of different formats. Use the CSV dataset  to convert database.</a:t>
            </a:r>
            <a:endParaRPr/>
          </a:p>
          <a:p>
            <a:pPr indent="-285750" lvl="1" marL="742950" rtl="0" algn="l">
              <a:spcBef>
                <a:spcPts val="960"/>
              </a:spcBef>
              <a:spcAft>
                <a:spcPts val="0"/>
              </a:spcAft>
              <a:buSzPts val="1656"/>
              <a:buFont typeface="Arial"/>
              <a:buChar char="•"/>
            </a:pPr>
            <a:r>
              <a:rPr lang="en-US" sz="18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The online article “The 10 Most Convincing Bigfoot Sightings” from The Outside journalism website. </a:t>
            </a:r>
            <a:endParaRPr b="0" i="0" sz="1800">
              <a:solidFill>
                <a:srgbClr val="24292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0000"/>
              </a:lnSpc>
              <a:spcBef>
                <a:spcPts val="960"/>
              </a:spcBef>
              <a:spcAft>
                <a:spcPts val="0"/>
              </a:spcAft>
              <a:buSzPts val="1656"/>
              <a:buNone/>
            </a:pPr>
            <a:r>
              <a:rPr b="0" i="0" lang="en-US" sz="18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   	Import &amp; Visualize the data:</a:t>
            </a:r>
            <a:endParaRPr/>
          </a:p>
          <a:p>
            <a:pPr indent="-285750" lvl="1" marL="742950" rtl="0" algn="l">
              <a:spcBef>
                <a:spcPts val="960"/>
              </a:spcBef>
              <a:spcAft>
                <a:spcPts val="0"/>
              </a:spcAft>
              <a:buSzPts val="1656"/>
              <a:buFont typeface="Arial"/>
              <a:buChar char="•"/>
            </a:pPr>
            <a:r>
              <a:rPr b="0" i="0" lang="en-US" sz="18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Create a map using Leaflet that plots the sightings from the database based on their longitude and latitude, including 3 base maps: Satellite, Street, Topographical. </a:t>
            </a:r>
            <a:endParaRPr/>
          </a:p>
          <a:p>
            <a:pPr indent="-285750" lvl="1" marL="742950" rtl="0" algn="l">
              <a:spcBef>
                <a:spcPts val="960"/>
              </a:spcBef>
              <a:spcAft>
                <a:spcPts val="0"/>
              </a:spcAft>
              <a:buSzPts val="1656"/>
              <a:buFont typeface="Arial"/>
              <a:buChar char="•"/>
            </a:pPr>
            <a:r>
              <a:rPr b="0" i="0" lang="en-US" sz="18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The data markers reflect the numbers of sightings. </a:t>
            </a:r>
            <a:endParaRPr/>
          </a:p>
          <a:p>
            <a:pPr indent="-285750" lvl="1" marL="742950" rtl="0" algn="l">
              <a:spcBef>
                <a:spcPts val="960"/>
              </a:spcBef>
              <a:spcAft>
                <a:spcPts val="0"/>
              </a:spcAft>
              <a:buSzPts val="1656"/>
              <a:buFont typeface="Arial"/>
              <a:buChar char="•"/>
            </a:pPr>
            <a:r>
              <a:rPr b="0" i="0" lang="en-US" sz="18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The popups provide detail information about the sighting when a marker is clicked.</a:t>
            </a:r>
            <a:endParaRPr/>
          </a:p>
          <a:p>
            <a:pPr indent="-285750" lvl="1" marL="742950" rtl="0" algn="l">
              <a:spcBef>
                <a:spcPts val="960"/>
              </a:spcBef>
              <a:spcAft>
                <a:spcPts val="0"/>
              </a:spcAft>
              <a:buSzPts val="1656"/>
              <a:buFont typeface="Arial"/>
              <a:buChar char="•"/>
            </a:pPr>
            <a:r>
              <a:rPr lang="en-US" sz="18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Plotting bar chart and line chart show sighting distribution by class and by year.</a:t>
            </a:r>
            <a:br>
              <a:rPr lang="en-US" sz="1800">
                <a:latin typeface="Arial"/>
                <a:ea typeface="Arial"/>
                <a:cs typeface="Arial"/>
                <a:sym typeface="Arial"/>
              </a:rPr>
            </a:b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62626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/>
          <p:nvPr>
            <p:ph type="title"/>
          </p:nvPr>
        </p:nvSpPr>
        <p:spPr>
          <a:xfrm>
            <a:off x="638620" y="863695"/>
            <a:ext cx="3511233" cy="37799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Franklin Gothic"/>
              <a:buNone/>
            </a:pPr>
            <a:r>
              <a:rPr lang="en-US" sz="3600">
                <a:solidFill>
                  <a:schemeClr val="lt2"/>
                </a:solidFill>
              </a:rPr>
              <a:t>DATA ANALYSIS AND VISUALIZATIONS</a:t>
            </a:r>
            <a:endParaRPr/>
          </a:p>
        </p:txBody>
      </p:sp>
      <p:pic>
        <p:nvPicPr>
          <p:cNvPr id="159" name="Google Shape;15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9075" y="999200"/>
            <a:ext cx="6896250" cy="4859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 txBox="1"/>
          <p:nvPr>
            <p:ph idx="1" type="body"/>
          </p:nvPr>
        </p:nvSpPr>
        <p:spPr>
          <a:xfrm>
            <a:off x="774175" y="3260175"/>
            <a:ext cx="11029500" cy="36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800"/>
              <a:buFont typeface="Arial"/>
              <a:buChar char="●"/>
            </a:pPr>
            <a:r>
              <a:rPr lang="en-US" sz="18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CSV file contains Latitude and Longitude, a description and the state of each incident</a:t>
            </a:r>
            <a:endParaRPr sz="1800">
              <a:solidFill>
                <a:srgbClr val="24292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800"/>
              <a:buFont typeface="Arial"/>
              <a:buChar char="●"/>
            </a:pPr>
            <a:r>
              <a:rPr lang="en-US" sz="18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Classes were extracted from the </a:t>
            </a:r>
            <a:r>
              <a:rPr lang="en-US" sz="18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description</a:t>
            </a:r>
            <a:r>
              <a:rPr lang="en-US" sz="18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 during ETL phase</a:t>
            </a:r>
            <a:endParaRPr sz="1800">
              <a:solidFill>
                <a:srgbClr val="24292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800"/>
              <a:buFont typeface="Arial"/>
              <a:buChar char="●"/>
            </a:pPr>
            <a:r>
              <a:rPr lang="en-US" sz="18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Types of Classes:</a:t>
            </a:r>
            <a:endParaRPr b="0" i="0" sz="1800">
              <a:solidFill>
                <a:srgbClr val="24292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700"/>
              <a:buFont typeface="Arial"/>
              <a:buChar char="○"/>
            </a:pPr>
            <a:r>
              <a:rPr b="0" i="0" lang="en-US" sz="17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Class A: reports involve clear sightings in circumstances where misinterpretation or misidentification of other animals can be ruled out with greater confidence. 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700"/>
              <a:buFont typeface="Arial"/>
              <a:buChar char="○"/>
            </a:pPr>
            <a:r>
              <a:rPr lang="en-US" sz="17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Class B: incidents where a possible sasquatch was observed at a great distance or in poor lighting conditions and incidents in any other circumstance that did not afford a clear view of the subject such as sounds or indirect events.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700"/>
              <a:buFont typeface="Arial"/>
              <a:buChar char="○"/>
            </a:pPr>
            <a:r>
              <a:rPr b="0" i="0" lang="en-US" sz="17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Class C</a:t>
            </a:r>
            <a:r>
              <a:rPr lang="en-US" sz="17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: most second-hand reports, or third-party reports, or stories with untraceable sources. </a:t>
            </a:r>
            <a:endParaRPr sz="1700">
              <a:solidFill>
                <a:srgbClr val="24292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700"/>
              <a:buFont typeface="Arial"/>
              <a:buChar char="●"/>
            </a:pPr>
            <a:r>
              <a:rPr lang="en-US" sz="17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Web Scraping:</a:t>
            </a:r>
            <a:endParaRPr sz="1700">
              <a:solidFill>
                <a:srgbClr val="24292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6456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856"/>
              <a:buFont typeface="Arial"/>
              <a:buChar char="○"/>
            </a:pPr>
            <a:r>
              <a:rPr lang="en-US" sz="16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10 photos and descriptions of convincing Bigfoot sightings.</a:t>
            </a:r>
            <a:endParaRPr sz="1600">
              <a:solidFill>
                <a:srgbClr val="24292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spcBef>
                <a:spcPts val="94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>
              <a:solidFill>
                <a:srgbClr val="24292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42000" rtl="0" algn="l">
              <a:spcBef>
                <a:spcPts val="940"/>
              </a:spcBef>
              <a:spcAft>
                <a:spcPts val="0"/>
              </a:spcAft>
              <a:buNone/>
            </a:pPr>
            <a:br>
              <a:rPr b="0" i="0" lang="en-US" sz="1700">
                <a:solidFill>
                  <a:srgbClr val="24292F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700">
              <a:solidFill>
                <a:srgbClr val="24292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0594" lvl="1" marL="742950" rtl="0" algn="l">
              <a:spcBef>
                <a:spcPts val="960"/>
              </a:spcBef>
              <a:spcAft>
                <a:spcPts val="0"/>
              </a:spcAft>
              <a:buSzPts val="1656"/>
              <a:buFont typeface="Arial"/>
              <a:buNone/>
            </a:pPr>
            <a:r>
              <a:t/>
            </a:r>
            <a:endParaRPr b="0" i="0" sz="1800">
              <a:solidFill>
                <a:srgbClr val="24292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0000"/>
              </a:lnSpc>
              <a:spcBef>
                <a:spcPts val="960"/>
              </a:spcBef>
              <a:spcAft>
                <a:spcPts val="0"/>
              </a:spcAft>
              <a:buSzPts val="1656"/>
              <a:buNone/>
            </a:pPr>
            <a:br>
              <a:rPr lang="en-US" sz="1800">
                <a:latin typeface="Arial"/>
                <a:ea typeface="Arial"/>
                <a:cs typeface="Arial"/>
                <a:sym typeface="Arial"/>
              </a:rPr>
            </a:b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1"/>
          <p:cNvSpPr txBox="1"/>
          <p:nvPr/>
        </p:nvSpPr>
        <p:spPr>
          <a:xfrm>
            <a:off x="1205700" y="897050"/>
            <a:ext cx="92694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latin typeface="Libre Franklin"/>
                <a:ea typeface="Libre Franklin"/>
                <a:cs typeface="Libre Franklin"/>
                <a:sym typeface="Libre Franklin"/>
              </a:rPr>
              <a:t>What is in the data?</a:t>
            </a:r>
            <a:endParaRPr sz="3100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 txBox="1"/>
          <p:nvPr>
            <p:ph type="title"/>
          </p:nvPr>
        </p:nvSpPr>
        <p:spPr>
          <a:xfrm>
            <a:off x="448017" y="6"/>
            <a:ext cx="11029500" cy="11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ranklin Gothic"/>
              <a:buNone/>
            </a:pPr>
            <a:r>
              <a:rPr lang="en-US"/>
              <a:t>Visualizations:</a:t>
            </a:r>
            <a:endParaRPr/>
          </a:p>
        </p:txBody>
      </p:sp>
      <p:pic>
        <p:nvPicPr>
          <p:cNvPr id="171" name="Google Shape;17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0025" y="899225"/>
            <a:ext cx="6540074" cy="324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9400" y="4028850"/>
            <a:ext cx="3801424" cy="268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01698" y="3203925"/>
            <a:ext cx="3852275" cy="328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3"/>
          <p:cNvSpPr txBox="1"/>
          <p:nvPr>
            <p:ph type="title"/>
          </p:nvPr>
        </p:nvSpPr>
        <p:spPr>
          <a:xfrm>
            <a:off x="581192" y="702156"/>
            <a:ext cx="11029616" cy="11887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ranklin Gothic"/>
              <a:buNone/>
            </a:pPr>
            <a:r>
              <a:rPr lang="en-US"/>
              <a:t>DATA ANALYSIS AND VISUALIZATIONS</a:t>
            </a:r>
            <a:endParaRPr/>
          </a:p>
        </p:txBody>
      </p:sp>
      <p:pic>
        <p:nvPicPr>
          <p:cNvPr id="179" name="Google Shape;17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700" y="2043275"/>
            <a:ext cx="5889051" cy="366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6225" y="3085872"/>
            <a:ext cx="5528851" cy="329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72875" y="3713551"/>
            <a:ext cx="5203051" cy="306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 txBox="1"/>
          <p:nvPr>
            <p:ph type="title"/>
          </p:nvPr>
        </p:nvSpPr>
        <p:spPr>
          <a:xfrm>
            <a:off x="3058800" y="760025"/>
            <a:ext cx="60744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ranklin Gothic"/>
              <a:buNone/>
            </a:pPr>
            <a:r>
              <a:rPr lang="en-US"/>
              <a:t>DATA ANALYSIS AND VISUALIZATIONS</a:t>
            </a:r>
            <a:endParaRPr/>
          </a:p>
        </p:txBody>
      </p:sp>
      <p:pic>
        <p:nvPicPr>
          <p:cNvPr id="187" name="Google Shape;18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8125" y="1654675"/>
            <a:ext cx="4308082" cy="451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9374" y="2216825"/>
            <a:ext cx="3733775" cy="4518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ividendVTI">
  <a:themeElements>
    <a:clrScheme name="Green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ividendVTI">
  <a:themeElements>
    <a:clrScheme name="Aspect">
      <a:dk1>
        <a:srgbClr val="000000"/>
      </a:dk1>
      <a:lt1>
        <a:srgbClr val="FFFFFF"/>
      </a:lt1>
      <a:dk2>
        <a:srgbClr val="585753"/>
      </a:dk2>
      <a:lt2>
        <a:srgbClr val="EBDDC3"/>
      </a:lt2>
      <a:accent1>
        <a:srgbClr val="71B9E4"/>
      </a:accent1>
      <a:accent2>
        <a:srgbClr val="E25D3C"/>
      </a:accent2>
      <a:accent3>
        <a:srgbClr val="BDB59D"/>
      </a:accent3>
      <a:accent4>
        <a:srgbClr val="A5AB81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DividendVTI">
  <a:themeElements>
    <a:clrScheme name="Aspect">
      <a:dk1>
        <a:srgbClr val="000000"/>
      </a:dk1>
      <a:lt1>
        <a:srgbClr val="FFFFFF"/>
      </a:lt1>
      <a:dk2>
        <a:srgbClr val="585753"/>
      </a:dk2>
      <a:lt2>
        <a:srgbClr val="EBDDC3"/>
      </a:lt2>
      <a:accent1>
        <a:srgbClr val="71B9E4"/>
      </a:accent1>
      <a:accent2>
        <a:srgbClr val="E25D3C"/>
      </a:accent2>
      <a:accent3>
        <a:srgbClr val="BDB59D"/>
      </a:accent3>
      <a:accent4>
        <a:srgbClr val="A5AB81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